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0" r:id="rId13"/>
    <p:sldId id="269" r:id="rId14"/>
    <p:sldId id="272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4588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931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8895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15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449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358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799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744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974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23811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959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003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helli.cottrell@cms.k12.nc.us" TargetMode="External"/><Relationship Id="rId7" Type="http://schemas.openxmlformats.org/officeDocument/2006/relationships/hyperlink" Target="mailto:debbie.wrighton@cms.k12.nc.us" TargetMode="External"/><Relationship Id="rId2" Type="http://schemas.openxmlformats.org/officeDocument/2006/relationships/hyperlink" Target="mailto:saraha.conover@cms.k12.nc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lanee.Robinson@cms.k12.nc.us" TargetMode="External"/><Relationship Id="rId5" Type="http://schemas.openxmlformats.org/officeDocument/2006/relationships/hyperlink" Target="mailto:willenaf.rick@cms.k12.nc.us" TargetMode="External"/><Relationship Id="rId4" Type="http://schemas.openxmlformats.org/officeDocument/2006/relationships/hyperlink" Target="mailto:emilyl.mattox@cms.k12.nc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isfun.com/" TargetMode="External"/><Relationship Id="rId3" Type="http://schemas.openxmlformats.org/officeDocument/2006/relationships/hyperlink" Target="https://email.cms.k12.nc.us/owa/redir.aspx?C=f326fac69b5e46feb16ee5fcd0a934d1&amp;URL=http://www.aps.edu/aps/corrales/Investigations%20Parent%20Pages.final%209.20.07.pdf" TargetMode="External"/><Relationship Id="rId7" Type="http://schemas.openxmlformats.org/officeDocument/2006/relationships/hyperlink" Target="http://www.fuelthebrai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cademicskillbuilders.com/" TargetMode="External"/><Relationship Id="rId5" Type="http://schemas.openxmlformats.org/officeDocument/2006/relationships/hyperlink" Target="http://www.mathplayground.com/games.html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mathgametime.com/" TargetMode="External"/><Relationship Id="rId9" Type="http://schemas.openxmlformats.org/officeDocument/2006/relationships/hyperlink" Target="http://www.mathfactcaf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raz-kids.com/" TargetMode="External"/><Relationship Id="rId7" Type="http://schemas.openxmlformats.org/officeDocument/2006/relationships/hyperlink" Target="http://storiestogrowb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rfall.com/" TargetMode="External"/><Relationship Id="rId5" Type="http://schemas.openxmlformats.org/officeDocument/2006/relationships/hyperlink" Target="http://www.bbc.co.uk/schools/laac/story/sbi.shtml" TargetMode="External"/><Relationship Id="rId4" Type="http://schemas.openxmlformats.org/officeDocument/2006/relationships/hyperlink" Target="http://www.storyonline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50"/>
              </a:buClr>
              <a:buSzPct val="25000"/>
              <a:buFont typeface="Calibri"/>
              <a:buNone/>
            </a:pPr>
            <a:r>
              <a:rPr lang="en-US" b="1">
                <a:solidFill>
                  <a:srgbClr val="00B050"/>
                </a:solidFill>
              </a:rPr>
              <a:t>Welcome</a:t>
            </a:r>
            <a:r>
              <a:rPr lang="en-US" sz="44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to Curriculum Night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 baseline="300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200" b="0" i="0" u="none" strike="noStrike" cap="none" baseline="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Grade Team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dirty="0" smtClean="0"/>
              <a:t>Mrs. </a:t>
            </a:r>
            <a:r>
              <a:rPr lang="en-US" sz="2400" dirty="0" err="1" smtClean="0"/>
              <a:t>Connover</a:t>
            </a:r>
            <a:r>
              <a:rPr lang="en-US" sz="2400" dirty="0" smtClean="0"/>
              <a:t>, 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dirty="0" smtClean="0"/>
              <a:t>Mrs. Cottrell,  Mrs. Mattox, Mrs. Rick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400" dirty="0" smtClean="0"/>
              <a:t>Ms. Robinson, and Mrs. </a:t>
            </a:r>
            <a:r>
              <a:rPr lang="en-US" sz="2400" dirty="0" err="1" smtClean="0"/>
              <a:t>Wrighton</a:t>
            </a:r>
            <a:endParaRPr lang="en-US" sz="24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6576" y="4067176"/>
            <a:ext cx="1571624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762000"/>
            <a:ext cx="2057400" cy="175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MAP-assesses reading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for BOY, MOY, and EOY.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DIBELS-assesses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fluency (words per minute)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TRC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computation test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comprehension test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8" y="2409574"/>
            <a:ext cx="76700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Calibri" panose="020F0502020204030204" pitchFamily="34" charset="0"/>
              </a:rPr>
              <a:t>Homework Expectations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sz="2800" dirty="0">
                <a:latin typeface="Calibri" panose="020F0502020204030204" pitchFamily="34" charset="0"/>
              </a:rPr>
              <a:t>Your child will receive </a:t>
            </a:r>
            <a:r>
              <a:rPr lang="en-US" sz="2800" dirty="0" smtClean="0">
                <a:latin typeface="Calibri" panose="020F0502020204030204" pitchFamily="34" charset="0"/>
              </a:rPr>
              <a:t>their </a:t>
            </a:r>
            <a:r>
              <a:rPr lang="en-US" sz="2800" dirty="0">
                <a:latin typeface="Calibri" panose="020F0502020204030204" pitchFamily="34" charset="0"/>
              </a:rPr>
              <a:t>reading assignments the first day of each week.  </a:t>
            </a:r>
            <a:r>
              <a:rPr lang="en-US" sz="2800" dirty="0" smtClean="0">
                <a:latin typeface="Calibri" panose="020F0502020204030204" pitchFamily="34" charset="0"/>
              </a:rPr>
              <a:t>Reading homework </a:t>
            </a:r>
            <a:r>
              <a:rPr lang="en-US" sz="2800" dirty="0">
                <a:latin typeface="Calibri" panose="020F0502020204030204" pitchFamily="34" charset="0"/>
              </a:rPr>
              <a:t>is given for each night, Monday through Thursday, and is expected to be turned in every Friday.  Your child is expected to read for 20 minutes and answer a reading response question. </a:t>
            </a:r>
            <a:r>
              <a:rPr lang="en-US" sz="2800" dirty="0" smtClean="0">
                <a:latin typeface="Calibri" panose="020F0502020204030204" pitchFamily="34" charset="0"/>
              </a:rPr>
              <a:t>Math homework will come home daily and is expected to be turned in every day.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242" name="Picture 2" descr="Image result for paper and penci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90" y="176791"/>
            <a:ext cx="1727816" cy="17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072" y="996287"/>
            <a:ext cx="6828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sz="24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52020"/>
              </p:ext>
            </p:extLst>
          </p:nvPr>
        </p:nvGraphicFramePr>
        <p:xfrm>
          <a:off x="1758122" y="1783499"/>
          <a:ext cx="6096000" cy="4366260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1084194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052710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24645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Student</a:t>
                      </a:r>
                      <a:r>
                        <a:rPr lang="en-US" sz="1050" baseline="0" dirty="0" smtClean="0"/>
                        <a:t> demonstrates basic level of understanding of standard with support.</a:t>
                      </a:r>
                    </a:p>
                    <a:p>
                      <a:pPr algn="l"/>
                      <a:r>
                        <a:rPr lang="en-US" sz="1050" baseline="0" dirty="0" smtClean="0"/>
                        <a:t>Intervention is in place to support the development in mastery of the standard.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8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Student demonstrates progress toward developing mastery of standard. Student applies limited understanding in familiar situations.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71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Student demonstrates mastery of grade level standard multiple times and in multiple ways. Student applies understanding of standard in familiar and unfamiliar situations.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Exemplary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/>
                        <a:t>Student demonstrates advanced mastery of grade level standard. Student seeks to deepen understandings, engage in higher order thinking skills, and apply thinking to new and uncommon situations.</a:t>
                      </a:r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9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76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9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Reach Us?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Steele Creek Elementary    980-343-3810</a:t>
            </a:r>
          </a:p>
          <a:p>
            <a:r>
              <a:rPr lang="en-US" sz="2800" dirty="0" smtClean="0"/>
              <a:t>Mrs. Conover: </a:t>
            </a:r>
            <a:r>
              <a:rPr lang="en-US" sz="2800" dirty="0" smtClean="0">
                <a:hlinkClick r:id="rId2"/>
              </a:rPr>
              <a:t>saraha.conover@cms.k12.nc.us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Mrs. Cottrell: </a:t>
            </a:r>
            <a:r>
              <a:rPr lang="en-US" sz="2800" dirty="0" smtClean="0">
                <a:hlinkClick r:id="rId3"/>
              </a:rPr>
              <a:t>shelli.cottrell@cms.k12.nc.us</a:t>
            </a:r>
            <a:endParaRPr lang="en-US" sz="2800" dirty="0" smtClean="0"/>
          </a:p>
          <a:p>
            <a:r>
              <a:rPr lang="en-US" sz="2800" dirty="0" smtClean="0"/>
              <a:t>Mrs. Mattox: </a:t>
            </a:r>
            <a:r>
              <a:rPr lang="en-US" sz="2800" dirty="0" smtClean="0">
                <a:hlinkClick r:id="rId4"/>
              </a:rPr>
              <a:t>emilyl.mattox@cms.k12.nc.us</a:t>
            </a:r>
            <a:endParaRPr lang="en-US" sz="2800" dirty="0" smtClean="0"/>
          </a:p>
          <a:p>
            <a:r>
              <a:rPr lang="en-US" sz="2800" dirty="0" smtClean="0"/>
              <a:t>Mrs. Rick: </a:t>
            </a:r>
            <a:r>
              <a:rPr lang="en-US" sz="2800" dirty="0" smtClean="0">
                <a:hlinkClick r:id="rId5"/>
              </a:rPr>
              <a:t>willenaf.rick@cms.k12.nc.us</a:t>
            </a:r>
            <a:endParaRPr lang="en-US" sz="2800" dirty="0" smtClean="0"/>
          </a:p>
          <a:p>
            <a:r>
              <a:rPr lang="en-US" sz="2800" dirty="0" smtClean="0"/>
              <a:t>Ms. Robinson: </a:t>
            </a:r>
            <a:r>
              <a:rPr lang="en-US" sz="2800" dirty="0" smtClean="0">
                <a:hlinkClick r:id="rId6"/>
              </a:rPr>
              <a:t>shalanee.Robinson@cms.k12.nc.us</a:t>
            </a:r>
            <a:endParaRPr lang="en-US" sz="2800" dirty="0" smtClean="0"/>
          </a:p>
          <a:p>
            <a:r>
              <a:rPr lang="en-US" sz="2800" dirty="0" smtClean="0"/>
              <a:t>Mrs. </a:t>
            </a:r>
            <a:r>
              <a:rPr lang="en-US" sz="2800" dirty="0" err="1" smtClean="0"/>
              <a:t>Wrighton</a:t>
            </a:r>
            <a:r>
              <a:rPr lang="en-US" sz="2800" dirty="0" smtClean="0"/>
              <a:t>:  </a:t>
            </a:r>
            <a:r>
              <a:rPr lang="en-US" sz="2800" dirty="0" smtClean="0">
                <a:hlinkClick r:id="rId7"/>
              </a:rPr>
              <a:t>debbie.wrighton@cms.k12.nc.us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000" dirty="0" smtClean="0"/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6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Arrival/Dismissal and Attendance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sym typeface="Calibri"/>
              </a:rPr>
              <a:t>School Hours- 7:45-2:45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sym typeface="Calibri"/>
              </a:rPr>
              <a:t>Students may begin arriving at 7:15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sym typeface="Calibri"/>
              </a:rPr>
              <a:t>It is very important for your child to be on time to school and at school every day to ensure that they do not miss out on instruction.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sym typeface="Calibri"/>
              </a:rPr>
              <a:t>Universal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sym typeface="Calibri"/>
              </a:rPr>
              <a:t>Breakfast ends at 7:45.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grade will eat breakfast in the cafeteria.</a:t>
            </a:r>
            <a:endParaRPr lang="en-US" sz="2400" b="0" i="0" u="none" strike="noStrike" cap="none" baseline="0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sym typeface="Calibri"/>
              </a:rPr>
              <a:t>If you are picking your child up early, you must be here by 2:00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All transportation changes must be in a written note. We are not able to accept phone calls for transportation changes.</a:t>
            </a:r>
            <a:endParaRPr lang="en-US" sz="2400" b="0" i="0" u="none" strike="noStrike" cap="none" baseline="0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If your child is absent from school please send in a written note or email so the absence can be coded as excused if deemed as an acceptable excuse</a:t>
            </a:r>
            <a:r>
              <a:rPr lang="en-US" sz="2400" dirty="0" smtClean="0"/>
              <a:t>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After 3, 6, and 10 unexcused absences, you will receive a phone call, and a letter will be sent home.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Rules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74600" y="1600200"/>
            <a:ext cx="8312099" cy="3422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Kind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Respectful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Responsible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Safe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Cooperative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50" dirty="0"/>
              <a:t>      </a:t>
            </a:r>
            <a:r>
              <a:rPr lang="en-US" sz="1850" dirty="0" smtClean="0"/>
              <a:t>*Contact your child’s teacher about specific classroom consequences.</a:t>
            </a:r>
            <a:endParaRPr lang="en-US" sz="18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2" name="Picture 4" descr="Image result for school rul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30" y="4468481"/>
            <a:ext cx="2150897" cy="21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211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dirty="0" err="1" smtClean="0"/>
              <a:t>enVision</a:t>
            </a:r>
            <a:endParaRPr lang="en-US" sz="3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533400" y="995767"/>
            <a:ext cx="8229600" cy="433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2400" dirty="0" err="1" smtClean="0"/>
              <a:t>enVision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066800" y="1428928"/>
            <a:ext cx="6934199" cy="796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hands-on math program  that engages the students in activities.</a:t>
            </a:r>
          </a:p>
          <a:p>
            <a:pPr marL="0" marR="0" lvl="0" indent="1143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533400" y="2225048"/>
            <a:ext cx="7924799" cy="575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Manipulatives- connecting cubes, pattern blocks, color tiles, cards, money and more. . .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games – Plus 1, Plus 2 Bingo ,  Make 10, etc. 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457200" y="2800529"/>
            <a:ext cx="7162799" cy="4623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Goals: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write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numbers 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lace value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 c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ounting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2s, 5s,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10s, and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100s to 1000.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Odd/even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multiple strategies to add and subtract-number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line,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tally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marks, hundreds board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story problems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equations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Geometry-polygons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Telling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Money: Counting coins and combinations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Fractions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 and data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1310" y="3547898"/>
            <a:ext cx="2472690" cy="197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websites to try at home!</a:t>
            </a:r>
            <a:b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5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342900" marR="0" lvl="0" indent="-306387" algn="l" rtl="0">
              <a:lnSpc>
                <a:spcPct val="80000"/>
              </a:lnSpc>
              <a:spcBef>
                <a:spcPts val="115"/>
              </a:spcBef>
              <a:buClr>
                <a:schemeClr val="dk1"/>
              </a:buClr>
              <a:buFont typeface="Arial"/>
              <a:buNone/>
            </a:pPr>
            <a:endParaRPr sz="575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http://www.mathgametime.com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http://www.mathplayground.com/games.html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http://www.arcademicskillbuilders.com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http://www.fuelthebrain.com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http://www.mathisfun.com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</a:t>
            </a:r>
            <a:r>
              <a:rPr lang="en-US" sz="20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://</a:t>
            </a:r>
            <a:r>
              <a:rPr lang="en-US" sz="20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www.mathfactcafe.com</a:t>
            </a:r>
            <a:endParaRPr lang="en-US" sz="2000" dirty="0">
              <a:solidFill>
                <a:schemeClr val="hlink"/>
              </a:solidFill>
              <a:hlinkClick r:id="rId9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http://www.khanacademy.com</a:t>
            </a:r>
            <a:endParaRPr lang="en-US" sz="20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9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dirty="0"/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dirty="0"/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dirty="0"/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dirty="0"/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dirty="0"/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dirty="0"/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endParaRPr lang="en-US" sz="1275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255"/>
              </a:spcBef>
              <a:buClr>
                <a:schemeClr val="dk1"/>
              </a:buClr>
              <a:buFont typeface="Arial"/>
              <a:buNone/>
            </a:pPr>
            <a:r>
              <a:rPr lang="en-US" sz="1275" dirty="0" smtClean="0"/>
              <a:t>In order for students to use </a:t>
            </a:r>
            <a:r>
              <a:rPr lang="en-US" sz="1275" dirty="0" err="1" smtClean="0"/>
              <a:t>Dreambox</a:t>
            </a:r>
            <a:r>
              <a:rPr lang="en-US" sz="1275" dirty="0" smtClean="0"/>
              <a:t>, they will need to sign into the student portal using their student ID and password.  Information is forthcoming.</a:t>
            </a:r>
            <a:endParaRPr sz="1275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0"/>
              </a:spcBef>
              <a:buClr>
                <a:schemeClr val="dk1"/>
              </a:buClr>
              <a:buFont typeface="Arial"/>
              <a:buNone/>
            </a:pPr>
            <a:endParaRPr sz="3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435522" y="8586789"/>
            <a:ext cx="7010400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286000" y="4869750"/>
            <a:ext cx="4572000" cy="45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mage result for computer clip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85914"/>
            <a:ext cx="20193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F6128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Literacy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85064" y="2035174"/>
            <a:ext cx="4038599" cy="4822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</a:t>
            </a:r>
            <a:r>
              <a:rPr lang="en-US" sz="259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practice reading and writing new words.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Spelling words reinforce spelling patterns</a:t>
            </a:r>
            <a:r>
              <a:rPr lang="en-US" sz="18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8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</a:t>
            </a:r>
            <a:r>
              <a:rPr lang="en-US" sz="259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with expression, accuracy and with appropriate speed.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DIBELS-used to test their fluency</a:t>
            </a:r>
          </a:p>
          <a:p>
            <a:pPr marL="0" lvl="0" indent="0" algn="ctr">
              <a:lnSpc>
                <a:spcPct val="90000"/>
              </a:lnSpc>
              <a:spcBef>
                <a:spcPts val="370"/>
              </a:spcBef>
              <a:buSzPct val="97368"/>
              <a:buNone/>
            </a:pPr>
            <a:endParaRPr lang="en-US" sz="800" b="1" u="sng" dirty="0" smtClean="0"/>
          </a:p>
          <a:p>
            <a:pPr marL="0" lvl="0" indent="0" algn="ctr">
              <a:lnSpc>
                <a:spcPct val="90000"/>
              </a:lnSpc>
              <a:spcBef>
                <a:spcPts val="370"/>
              </a:spcBef>
              <a:buSzPct val="97368"/>
              <a:buNone/>
            </a:pPr>
            <a:r>
              <a:rPr lang="en-US" sz="2400" b="1" u="sng" dirty="0" smtClean="0"/>
              <a:t>End </a:t>
            </a:r>
            <a:r>
              <a:rPr lang="en-US" sz="2400" b="1" u="sng" dirty="0"/>
              <a:t>of 2</a:t>
            </a:r>
            <a:r>
              <a:rPr lang="en-US" sz="2400" b="1" u="sng" baseline="30000" dirty="0"/>
              <a:t>nd</a:t>
            </a:r>
            <a:r>
              <a:rPr lang="en-US" sz="2400" b="1" u="sng" dirty="0"/>
              <a:t> </a:t>
            </a:r>
            <a:r>
              <a:rPr lang="en-US" sz="2400" b="1" u="sng" dirty="0" smtClean="0"/>
              <a:t>Grade Benchmark Scores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None/>
            </a:pPr>
            <a:r>
              <a:rPr lang="en-US" sz="1850" dirty="0" smtClean="0"/>
              <a:t>By the end of</a:t>
            </a:r>
            <a:r>
              <a:rPr lang="en-US" sz="18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5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8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grade, </a:t>
            </a:r>
            <a:r>
              <a:rPr lang="en-US" sz="18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 be able </a:t>
            </a:r>
            <a:r>
              <a:rPr lang="en-US" sz="18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read: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 </a:t>
            </a:r>
            <a:r>
              <a:rPr lang="en-US" sz="18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per </a:t>
            </a:r>
            <a:r>
              <a:rPr lang="en-US" sz="18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</a:t>
            </a:r>
            <a:r>
              <a:rPr lang="en-US" sz="18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5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Level L/M</a:t>
            </a:r>
            <a:endParaRPr lang="en-US" sz="18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None/>
            </a:pPr>
            <a:endParaRPr lang="en-US" sz="18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648200" y="1181686"/>
            <a:ext cx="4038599" cy="55286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Reader’s Workshop/Guided Reading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96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strategies good readers use to improve their understanding while reading.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96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books that are “just right”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96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connections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96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96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questions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96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96"/>
              </a:spcBef>
              <a:buClr>
                <a:schemeClr val="dk1"/>
              </a:buClr>
              <a:buSzPct val="98666"/>
              <a:buFont typeface="Arial"/>
              <a:buChar char="•"/>
            </a:pPr>
            <a:endParaRPr lang="en-US" sz="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Writer’s Workshop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sentences correctly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edit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across all genres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and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None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None/>
            </a:pPr>
            <a:r>
              <a:rPr lang="en-US" sz="1800" b="1" dirty="0" smtClean="0"/>
              <a:t>BCR (Brief Constructed Response)</a:t>
            </a:r>
            <a:endParaRPr lang="en-US" sz="1800" b="1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Arial"/>
              <a:buChar char="•"/>
            </a:pP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802" y="278025"/>
            <a:ext cx="2703394" cy="1723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1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770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Raz-Kids</a:t>
            </a:r>
            <a:r>
              <a:rPr lang="en-US" sz="28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8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88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Leveled-Book Library: Levels AA-Z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log in to get books and quizzes assigned by their teachers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improve their reading skills by: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for modeled fluency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for practice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Recording their reading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Checking comprehension with quizzes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62000" y="1066800"/>
            <a:ext cx="7391399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609600" y="5638800"/>
            <a:ext cx="784859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3962400"/>
            <a:ext cx="1838325" cy="17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websites to try at home!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http://www.raz-kids.com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http://www.storyonline.net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</a:t>
            </a:r>
            <a:r>
              <a:rPr lang="en-US" sz="1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://www.bbc.co.uk/schools/laac/story/sbi.shtml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http://www.starfall.com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http://storiestogrowby.com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6800" y="3428998"/>
            <a:ext cx="2971799" cy="2617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&amp; Social Studies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cycles 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investigations/experiments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Lab with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/>
              <a:t>Cromartie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Hands-on activities</a:t>
            </a:r>
          </a:p>
          <a:p>
            <a:pPr marL="342900" marR="0" lvl="0" indent="-34290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Cougar Characteristics to become responsible citizens.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Honesty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Caring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Perseverance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Citizenship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Fairness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Communities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Economics-wants &amp; needs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Government- political positions</a:t>
            </a:r>
          </a:p>
          <a:p>
            <a:pPr marL="342900" marR="0" lvl="0" indent="-34290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2590800"/>
            <a:ext cx="1676399" cy="262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1371600"/>
            <a:ext cx="1142998" cy="1202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765</Words>
  <Application>Microsoft Office PowerPoint</Application>
  <PresentationFormat>On-screen Show (4:3)</PresentationFormat>
  <Paragraphs>186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Wingdings</vt:lpstr>
      <vt:lpstr>Arial</vt:lpstr>
      <vt:lpstr>Courier New</vt:lpstr>
      <vt:lpstr>Office Theme</vt:lpstr>
      <vt:lpstr>Welcome to Curriculum Night</vt:lpstr>
      <vt:lpstr>Arrival/Dismissal and Attendance</vt:lpstr>
      <vt:lpstr>School Rules</vt:lpstr>
      <vt:lpstr>enVision</vt:lpstr>
      <vt:lpstr>Math websites to try at home! </vt:lpstr>
      <vt:lpstr>                                         Literacy </vt:lpstr>
      <vt:lpstr>Raz-Kids </vt:lpstr>
      <vt:lpstr>Reading websites to try at home!</vt:lpstr>
      <vt:lpstr>Science &amp; Social Studies</vt:lpstr>
      <vt:lpstr>Assessments</vt:lpstr>
      <vt:lpstr>PowerPoint Presentation</vt:lpstr>
      <vt:lpstr>PowerPoint Presentation</vt:lpstr>
      <vt:lpstr>PowerPoint Presentation</vt:lpstr>
      <vt:lpstr>How Can You Reach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Curriculum Night</dc:title>
  <dc:creator>Cottrell, Shelli D.</dc:creator>
  <cp:lastModifiedBy>Cottrell, Shelli D.</cp:lastModifiedBy>
  <cp:revision>26</cp:revision>
  <dcterms:modified xsi:type="dcterms:W3CDTF">2018-09-11T19:35:11Z</dcterms:modified>
</cp:coreProperties>
</file>